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9" r:id="rId2"/>
    <p:sldId id="300" r:id="rId3"/>
    <p:sldId id="301" r:id="rId4"/>
    <p:sldId id="302" r:id="rId5"/>
    <p:sldId id="307" r:id="rId6"/>
    <p:sldId id="312" r:id="rId7"/>
    <p:sldId id="315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93" autoAdjust="0"/>
  </p:normalViewPr>
  <p:slideViewPr>
    <p:cSldViewPr>
      <p:cViewPr>
        <p:scale>
          <a:sx n="108" d="100"/>
          <a:sy n="108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AU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5862A-95D6-4FFA-9B25-81A0B9D1065A}" type="datetimeFigureOut">
              <a:rPr kumimoji="1" lang="en-AU" smtClean="0"/>
              <a:pPr/>
              <a:t>23/02/2017</a:t>
            </a:fld>
            <a:endParaRPr kumimoji="1" lang="en-AU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AU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AU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06EA0-D089-4552-B699-23ACF31AF4AD}" type="slidenum">
              <a:rPr kumimoji="1" lang="en-AU" smtClean="0"/>
              <a:pPr/>
              <a:t>‹#›</a:t>
            </a:fld>
            <a:endParaRPr kumimoji="1" lang="en-AU"/>
          </a:p>
        </p:txBody>
      </p:sp>
    </p:spTree>
    <p:extLst>
      <p:ext uri="{BB962C8B-B14F-4D97-AF65-F5344CB8AC3E}">
        <p14:creationId xmlns:p14="http://schemas.microsoft.com/office/powerpoint/2010/main" val="4226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>
                <a:ea typeface="ＭＳ Ｐ明朝" pitchFamily="18" charset="-128"/>
              </a:rPr>
              <a:t>As</a:t>
            </a:r>
            <a:r>
              <a:rPr lang="en-US" altLang="ja-JP" baseline="0" dirty="0">
                <a:ea typeface="ＭＳ Ｐ明朝" pitchFamily="18" charset="-128"/>
              </a:rPr>
              <a:t> I am in charge of APCERT Secretariat business, I would like to talk about APCERT activities for </a:t>
            </a:r>
            <a:r>
              <a:rPr lang="en-US" altLang="ja-JP" baseline="0">
                <a:ea typeface="ＭＳ Ｐ明朝" pitchFamily="18" charset="-128"/>
              </a:rPr>
              <a:t>global collaboration.</a:t>
            </a:r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122" y="8685414"/>
            <a:ext cx="2972280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CA4732A8-42E9-4214-92D6-696F16A1953F}" type="slidenum">
              <a:rPr kumimoji="0" lang="ja-JP" altLang="en-US" sz="1300">
                <a:solidFill>
                  <a:prstClr val="black"/>
                </a:solidFill>
              </a:rPr>
              <a:pPr algn="r" defTabSz="966788"/>
              <a:t>1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797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122" y="8685414"/>
            <a:ext cx="2972280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2F6A575C-6F5A-4F69-A425-8FAD1B748F13}" type="slidenum">
              <a:rPr kumimoji="0" lang="ja-JP" altLang="en-US" sz="1300">
                <a:solidFill>
                  <a:prstClr val="black"/>
                </a:solidFill>
              </a:rPr>
              <a:pPr algn="r" defTabSz="966788"/>
              <a:t>2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122" y="8685414"/>
            <a:ext cx="2972280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71FA48D4-1BE1-433D-828E-F28D978EB8B5}" type="slidenum">
              <a:rPr kumimoji="0" lang="ja-JP" altLang="en-US" sz="1300">
                <a:solidFill>
                  <a:prstClr val="black"/>
                </a:solidFill>
              </a:rPr>
              <a:pPr algn="r" defTabSz="966788"/>
              <a:t>3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F6512E-2E60-4ECC-8310-B698743C9276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123" y="8685414"/>
            <a:ext cx="2972280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56E5BD75-8DE5-4125-A025-2FA507D1443D}" type="slidenum">
              <a:rPr kumimoji="0" lang="ja-JP" altLang="en-US" sz="1300">
                <a:solidFill>
                  <a:prstClr val="black"/>
                </a:solidFill>
              </a:rPr>
              <a:pPr algn="r" defTabSz="966788"/>
              <a:t>6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>
              <a:ea typeface="ＭＳ Ｐ明朝" pitchFamily="18" charset="-128"/>
            </a:endParaRP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122" y="8685414"/>
            <a:ext cx="2972280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B8B1D61B-36C0-47A2-978C-F3CD09774F5D}" type="slidenum">
              <a:rPr kumimoji="0" lang="ja-JP" altLang="en-US" sz="1300">
                <a:solidFill>
                  <a:prstClr val="black"/>
                </a:solidFill>
              </a:rPr>
              <a:pPr algn="r" defTabSz="966788"/>
              <a:t>7</a:t>
            </a:fld>
            <a:endParaRPr kumimoji="0" lang="en-US" altLang="ja-JP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2" y="329189"/>
            <a:ext cx="8532056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863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7DEB4-A207-4041-8E67-D4B4AAB94189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9" name="Picture 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9515" y="120131"/>
            <a:ext cx="20383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7F9EA-6F37-48B6-8B5D-219E2CA14DC2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3409"/>
            <a:ext cx="1981200" cy="5257799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533408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3B27E8-039F-4100-BBB7-5B9EF000B2A2}" type="slidenum">
              <a:rPr lang="en-US" altLang="zh-CN" smtClean="0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18581" y="116632"/>
            <a:ext cx="8707429" cy="64807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 sz="1800">
              <a:solidFill>
                <a:prstClr val="white"/>
              </a:solidFill>
            </a:endParaRPr>
          </a:p>
        </p:txBody>
      </p:sp>
      <p:pic>
        <p:nvPicPr>
          <p:cNvPr id="32770" name="Picture 2" descr="\\elcap\pr\国際関係\APCERT\apcert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19" y="228600"/>
            <a:ext cx="2014537" cy="475174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>
          <a:xfrm>
            <a:off x="4239655" y="6165309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E3B27E8-039F-4100-BBB7-5B9EF000B2A2}" type="slidenum">
              <a:rPr lang="en-US" altLang="zh-CN" smtClean="0">
                <a:solidFill>
                  <a:srgbClr val="E3DED1">
                    <a:shade val="50000"/>
                  </a:srgbClr>
                </a:solidFill>
                <a:ea typeface="SimSun" pitchFamily="2" charset="-122"/>
              </a:rPr>
              <a:pPr>
                <a:defRPr/>
              </a:pPr>
              <a:t>‹#›</a:t>
            </a:fld>
            <a:endParaRPr lang="en-US" altLang="zh-CN" dirty="0">
              <a:solidFill>
                <a:srgbClr val="E3DED1">
                  <a:shade val="50000"/>
                </a:srgbClr>
              </a:solidFill>
              <a:ea typeface="SimSun" pitchFamily="2" charset="-122"/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2"/>
          </p:nvPr>
        </p:nvSpPr>
        <p:spPr>
          <a:xfrm>
            <a:off x="6300192" y="6093301"/>
            <a:ext cx="22860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t>Copyright © 2017 APCERT</a:t>
            </a:r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3"/>
          </p:nvPr>
        </p:nvSpPr>
        <p:spPr>
          <a:xfrm>
            <a:off x="383931" y="1125538"/>
            <a:ext cx="8176846" cy="4967287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AU" dirty="0"/>
          </a:p>
        </p:txBody>
      </p:sp>
      <p:sp>
        <p:nvSpPr>
          <p:cNvPr id="15" name="タイトル 14"/>
          <p:cNvSpPr>
            <a:spLocks noGrp="1"/>
          </p:cNvSpPr>
          <p:nvPr>
            <p:ph type="title"/>
          </p:nvPr>
        </p:nvSpPr>
        <p:spPr>
          <a:xfrm>
            <a:off x="384458" y="188640"/>
            <a:ext cx="8183880" cy="86292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defRPr kumimoji="1" lang="en-AU" altLang="ja-JP" sz="32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  <a:endParaRPr kumimoji="1"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707E6-6186-4534-9996-FBDFCB834AE0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04802" y="329189"/>
            <a:ext cx="8532056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18631" y="434167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39065-13AB-4BC9-8E18-A647F7E68B4D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D657-E01E-46B6-B206-EA386956B178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0D82D-2995-4C74-8ECA-47F5C668B2BF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3CD0A-8068-45FA-9C4C-C9F3519B5375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18581" y="116632"/>
            <a:ext cx="8707429" cy="648072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pic>
        <p:nvPicPr>
          <p:cNvPr id="32770" name="Picture 2" descr="\\elcap\pr\国際関係\APCERT\apcert-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9" y="228600"/>
            <a:ext cx="2014537" cy="475174"/>
          </a:xfrm>
          <a:prstGeom prst="rect">
            <a:avLst/>
          </a:prstGeom>
          <a:noFill/>
        </p:spPr>
      </p:pic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3B27E8-039F-4100-BBB7-5B9EF000B2A2}" type="slidenum">
              <a:rPr lang="en-US" altLang="zh-CN" smtClean="0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538848" y="1447803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761372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ja-JP" altLang="en-US" dirty="0"/>
              <a:t>マスタ テキストの書式設定</a:t>
            </a:r>
          </a:p>
          <a:p>
            <a:pPr lvl="1" eaLnBrk="1" latinLnBrk="0" hangingPunct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eaLnBrk="1" latinLnBrk="0" hangingPunct="1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eaLnBrk="1" latinLnBrk="0" hangingPunct="1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eaLnBrk="1" latinLnBrk="0" hangingPunct="1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887EB-5E1A-42F6-BC8D-600627D7CC09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2" y="329189"/>
            <a:ext cx="8532056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1 つの角を丸めた四角形 10"/>
          <p:cNvSpPr/>
          <p:nvPr/>
        </p:nvSpPr>
        <p:spPr>
          <a:xfrm>
            <a:off x="6400806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B8B4D-FCBD-474D-B538-339B39AB1D87}" type="slidenum">
              <a:rPr lang="en-US" altLang="zh-CN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/>
              <a:t>アイコンをクリックして図を追加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2" y="329189"/>
            <a:ext cx="8532056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1863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3" name="タイトル プレースホル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2"/>
          </p:nvPr>
        </p:nvSpPr>
        <p:spPr>
          <a:xfrm>
            <a:off x="3776328" y="611193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3"/>
          </p:nvPr>
        </p:nvSpPr>
        <p:spPr>
          <a:xfrm>
            <a:off x="6062328" y="611193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348328" y="611193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3B27E8-039F-4100-BBB7-5B9EF000B2A2}" type="slidenum">
              <a:rPr lang="en-US" altLang="zh-CN" smtClean="0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  <p:pic>
        <p:nvPicPr>
          <p:cNvPr id="10" name="Picture 4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1459" y="200033"/>
            <a:ext cx="20383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C7624-285B-4E6F-BA59-19B1817B80FD}" type="slidenum">
              <a:rPr lang="en-US" altLang="zh-CN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endParaRPr lang="en-US" altLang="ja-JP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buNone/>
            </a:pPr>
            <a:r>
              <a:rPr lang="en-US" altLang="ja-JP" sz="4000" b="1" dirty="0">
                <a:solidFill>
                  <a:srgbClr val="C00000"/>
                </a:solidFill>
                <a:cs typeface="Arial" pitchFamily="34" charset="0"/>
              </a:rPr>
              <a:t>APCERT Activities</a:t>
            </a:r>
            <a:r>
              <a:rPr lang="en-US" altLang="ja-JP" sz="3600" b="1" dirty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US" altLang="ja-JP" sz="3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altLang="ja-JP" sz="1800" b="1" i="1" dirty="0">
                <a:solidFill>
                  <a:srgbClr val="C00000"/>
                </a:solidFill>
                <a:cs typeface="Arial" pitchFamily="34" charset="0"/>
              </a:rPr>
              <a:t>Asia Pacific Computer Emergency Response Team</a:t>
            </a:r>
            <a:endParaRPr kumimoji="1" lang="en-AU" dirty="0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644010" y="3140968"/>
            <a:ext cx="4132151" cy="301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r">
              <a:defRPr/>
            </a:pPr>
            <a:endParaRPr kumimoji="0" lang="en-US" altLang="ja-JP" b="1" dirty="0">
              <a:solidFill>
                <a:srgbClr val="323232"/>
              </a:solidFill>
              <a:ea typeface="ＭＳ Ｐゴシック" pitchFamily="50" charset="-128"/>
            </a:endParaRPr>
          </a:p>
          <a:p>
            <a:pPr algn="r">
              <a:defRPr/>
            </a:pPr>
            <a:r>
              <a:rPr kumimoji="0" lang="en-US" altLang="ja-JP" b="1" dirty="0">
                <a:solidFill>
                  <a:prstClr val="black"/>
                </a:solidFill>
                <a:ea typeface="SimSun" pitchFamily="2" charset="-122"/>
              </a:rPr>
              <a:t>February</a:t>
            </a:r>
            <a:r>
              <a:rPr kumimoji="0" lang="ja-JP" altLang="en-US" b="1" dirty="0">
                <a:solidFill>
                  <a:prstClr val="black"/>
                </a:solidFill>
                <a:ea typeface="SimSun" pitchFamily="2" charset="-122"/>
              </a:rPr>
              <a:t> </a:t>
            </a:r>
            <a:r>
              <a:rPr kumimoji="0" lang="en-US" altLang="ja-JP" b="1" dirty="0">
                <a:solidFill>
                  <a:prstClr val="black"/>
                </a:solidFill>
                <a:ea typeface="SimSun" pitchFamily="2" charset="-122"/>
              </a:rPr>
              <a:t>2017</a:t>
            </a:r>
            <a:endParaRPr kumimoji="0" lang="en-US" altLang="ja-JP" b="1" i="1" dirty="0">
              <a:solidFill>
                <a:srgbClr val="323232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C7624-285B-4E6F-BA59-19B1817B80FD}" type="slidenum">
              <a:rPr lang="en-US" altLang="zh-CN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0482" name="フッター プレースホルダ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ja-JP">
                <a:solidFill>
                  <a:prstClr val="black"/>
                </a:solidFill>
              </a:rPr>
              <a:t>Copyright © 2017 APCERT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None/>
              <a:defRPr/>
            </a:pPr>
            <a:endParaRPr kumimoji="0" lang="en-US" altLang="ja-JP" sz="1800" b="1" u="sng" dirty="0" smtClean="0">
              <a:solidFill>
                <a:srgbClr val="C00000"/>
              </a:solidFill>
              <a:ea typeface="ＭＳ Ｐゴシック" pitchFamily="50" charset="-128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None/>
              <a:defRPr/>
            </a:pPr>
            <a:endParaRPr kumimoji="0" lang="en-US" altLang="ja-JP" sz="1800" b="1" u="sng" dirty="0">
              <a:solidFill>
                <a:srgbClr val="C00000"/>
              </a:solidFill>
              <a:ea typeface="ＭＳ Ｐゴシック" pitchFamily="50" charset="-128"/>
            </a:endParaRPr>
          </a:p>
          <a:p>
            <a:pPr marL="0" indent="0" algn="ctr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None/>
              <a:defRPr/>
            </a:pPr>
            <a:r>
              <a:rPr kumimoji="0" lang="en-US" altLang="ja-JP" sz="1800" b="1" u="sng" dirty="0" smtClean="0">
                <a:solidFill>
                  <a:srgbClr val="C00000"/>
                </a:solidFill>
                <a:ea typeface="ＭＳ Ｐゴシック" pitchFamily="50" charset="-128"/>
              </a:rPr>
              <a:t>A</a:t>
            </a:r>
            <a:r>
              <a:rPr kumimoji="0" lang="en-US" altLang="ja-JP" sz="1800" dirty="0" smtClean="0">
                <a:solidFill>
                  <a:prstClr val="black"/>
                </a:solidFill>
                <a:ea typeface="ＭＳ Ｐゴシック" pitchFamily="50" charset="-128"/>
              </a:rPr>
              <a:t>sia </a:t>
            </a:r>
            <a:r>
              <a:rPr kumimoji="0" lang="en-US" altLang="ja-JP" sz="1800" b="1" u="sng" dirty="0">
                <a:solidFill>
                  <a:srgbClr val="C00000"/>
                </a:solidFill>
                <a:ea typeface="ＭＳ Ｐゴシック" pitchFamily="50" charset="-128"/>
              </a:rPr>
              <a:t>P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acific </a:t>
            </a:r>
            <a:r>
              <a:rPr kumimoji="0" lang="en-US" altLang="ja-JP" sz="1800" b="1" u="sng" dirty="0">
                <a:solidFill>
                  <a:srgbClr val="C00000"/>
                </a:solidFill>
                <a:ea typeface="ＭＳ Ｐゴシック" pitchFamily="50" charset="-128"/>
              </a:rPr>
              <a:t>C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omputer </a:t>
            </a:r>
            <a:r>
              <a:rPr kumimoji="0" lang="en-US" altLang="ja-JP" sz="1800" b="1" u="sng" dirty="0">
                <a:solidFill>
                  <a:srgbClr val="C00000"/>
                </a:solidFill>
                <a:ea typeface="ＭＳ Ｐゴシック" pitchFamily="50" charset="-128"/>
              </a:rPr>
              <a:t>E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mergency </a:t>
            </a:r>
            <a:r>
              <a:rPr kumimoji="0" lang="en-US" altLang="ja-JP" sz="1800" b="1" u="sng" dirty="0">
                <a:solidFill>
                  <a:srgbClr val="C00000"/>
                </a:solidFill>
                <a:ea typeface="ＭＳ Ｐゴシック" pitchFamily="50" charset="-128"/>
              </a:rPr>
              <a:t>R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esponse </a:t>
            </a:r>
            <a:r>
              <a:rPr kumimoji="0" lang="en-US" altLang="ja-JP" sz="1800" b="1" u="sng" dirty="0">
                <a:solidFill>
                  <a:srgbClr val="C00000"/>
                </a:solidFill>
                <a:ea typeface="ＭＳ Ｐゴシック" pitchFamily="50" charset="-128"/>
              </a:rPr>
              <a:t>T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eam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defRPr/>
            </a:pPr>
            <a:endParaRPr kumimoji="0" lang="en-US" altLang="ja-JP" sz="1800" b="1" dirty="0">
              <a:solidFill>
                <a:prstClr val="black"/>
              </a:solidFill>
              <a:ea typeface="ＭＳ Ｐゴシック" pitchFamily="50" charset="-128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Forum of CSIRTs in the Asia Pacific region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Established in February 2003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Annual Events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None/>
              <a:defRPr/>
            </a:pP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1.	APCERT AGM &amp; Conference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None/>
              <a:defRPr/>
            </a:pPr>
            <a:r>
              <a:rPr kumimoji="0" lang="en-US" altLang="ja-JP" sz="1800" dirty="0" smtClean="0">
                <a:solidFill>
                  <a:prstClr val="black"/>
                </a:solidFill>
                <a:ea typeface="ＭＳ Ｐゴシック" pitchFamily="50" charset="-128"/>
              </a:rPr>
              <a:t>2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.	APCERT Drill (Simulation exercise of cyber attacks)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sz="1800" dirty="0" smtClean="0">
                <a:solidFill>
                  <a:prstClr val="black"/>
                </a:solidFill>
                <a:ea typeface="ＭＳ Ｐゴシック" pitchFamily="50" charset="-128"/>
              </a:rPr>
              <a:t>APCERT </a:t>
            </a:r>
            <a:r>
              <a:rPr kumimoji="0" lang="en-US" altLang="ja-JP" sz="1800" dirty="0">
                <a:solidFill>
                  <a:prstClr val="black"/>
                </a:solidFill>
                <a:ea typeface="ＭＳ Ｐゴシック" pitchFamily="50" charset="-128"/>
              </a:rPr>
              <a:t>Annual Report 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sz="1800" dirty="0" smtClean="0">
                <a:solidFill>
                  <a:prstClr val="black"/>
                </a:solidFill>
                <a:ea typeface="SimSun" pitchFamily="2" charset="-122"/>
              </a:rPr>
              <a:t>Includes </a:t>
            </a:r>
            <a:r>
              <a:rPr kumimoji="0" lang="en-US" altLang="ja-JP" sz="1800" dirty="0">
                <a:solidFill>
                  <a:prstClr val="black"/>
                </a:solidFill>
                <a:ea typeface="SimSun" pitchFamily="2" charset="-122"/>
              </a:rPr>
              <a:t>APCERT team reports on incident trends, statistics, new projects, and more</a:t>
            </a:r>
            <a:endParaRPr kumimoji="0" lang="en-US" altLang="ja-JP" sz="1200" i="1" dirty="0">
              <a:solidFill>
                <a:prstClr val="black"/>
              </a:solidFill>
              <a:ea typeface="ＭＳ Ｐゴシック" pitchFamily="50" charset="-128"/>
            </a:endParaRPr>
          </a:p>
          <a:p>
            <a:endParaRPr kumimoji="1" lang="en-AU" dirty="0"/>
          </a:p>
        </p:txBody>
      </p:sp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rgbClr val="C00000"/>
                </a:solidFill>
                <a:effectLst/>
              </a:rPr>
              <a:t>About APCERT</a:t>
            </a:r>
            <a:endParaRPr lang="ja-JP" altLang="en-US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6"/>
          <p:cNvSpPr txBox="1">
            <a:spLocks noGrp="1"/>
          </p:cNvSpPr>
          <p:nvPr/>
        </p:nvSpPr>
        <p:spPr bwMode="auto">
          <a:xfrm>
            <a:off x="32004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en-US" altLang="ja-JP" sz="1000">
                <a:solidFill>
                  <a:prstClr val="black"/>
                </a:solidFill>
                <a:ea typeface="ＭＳ Ｐゴシック" pitchFamily="50" charset="-128"/>
              </a:rPr>
              <a:t>Copyright © 2008 APCERT</a:t>
            </a: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C7624-285B-4E6F-BA59-19B1817B80FD}" type="slidenum">
              <a:rPr lang="en-US" altLang="zh-CN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>
                <a:solidFill>
                  <a:srgbClr val="C00000"/>
                </a:solidFill>
                <a:effectLst/>
              </a:rPr>
              <a:t>Objectives</a:t>
            </a:r>
            <a:endParaRPr lang="en-US" altLang="ja-JP" b="0" dirty="0">
              <a:solidFill>
                <a:srgbClr val="C00000"/>
              </a:solidFill>
              <a:effectLst/>
            </a:endParaRPr>
          </a:p>
        </p:txBody>
      </p:sp>
      <p:pic>
        <p:nvPicPr>
          <p:cNvPr id="5125" name="Picture 4" descr="pc awareness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99006" y="4653136"/>
            <a:ext cx="1828800" cy="1282700"/>
          </a:xfrm>
          <a:solidFill>
            <a:srgbClr val="FFCC99"/>
          </a:solidFill>
        </p:spPr>
      </p:pic>
      <p:pic>
        <p:nvPicPr>
          <p:cNvPr id="31754" name="Picture 10" descr="computer response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699006" y="2636912"/>
            <a:ext cx="1828800" cy="129063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</p:pic>
      <p:grpSp>
        <p:nvGrpSpPr>
          <p:cNvPr id="2" name="グループ化 15"/>
          <p:cNvGrpSpPr/>
          <p:nvPr/>
        </p:nvGrpSpPr>
        <p:grpSpPr>
          <a:xfrm>
            <a:off x="6699008" y="980728"/>
            <a:ext cx="1905001" cy="1583570"/>
            <a:chOff x="6699006" y="980727"/>
            <a:chExt cx="1905001" cy="1583570"/>
          </a:xfrm>
        </p:grpSpPr>
        <p:pic>
          <p:nvPicPr>
            <p:cNvPr id="31749" name="Picture 5" descr="cooperati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99006" y="980727"/>
              <a:ext cx="1905000" cy="1583570"/>
            </a:xfrm>
            <a:prstGeom prst="rect">
              <a:avLst/>
            </a:prstGeom>
            <a:solidFill>
              <a:schemeClr val="bg1">
                <a:lumMod val="25000"/>
                <a:lumOff val="75000"/>
              </a:schemeClr>
            </a:solidFill>
          </p:spPr>
        </p:pic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6699007" y="2060847"/>
              <a:ext cx="1905000" cy="46166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0" lang="en-US" altLang="ja-JP" sz="1200" b="1" dirty="0">
                  <a:solidFill>
                    <a:prstClr val="white"/>
                  </a:solidFill>
                </a:rPr>
                <a:t>Network Security Cooperation</a:t>
              </a:r>
            </a:p>
          </p:txBody>
        </p:sp>
      </p:grp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06761" y="4000367"/>
            <a:ext cx="6237249" cy="1600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Assist </a:t>
            </a: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CSIRTs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in the region to conduct efficient and effective </a:t>
            </a: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security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emergency response capability</a:t>
            </a: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;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67227" y="4788611"/>
            <a:ext cx="6213090" cy="7620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Hold conduct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an annual conference to raise awareness on computer security incident responses and trends.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705600" y="5997591"/>
            <a:ext cx="1828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en-US" altLang="ja-JP" sz="1200" b="1" dirty="0">
                <a:solidFill>
                  <a:srgbClr val="FFFF00"/>
                </a:solidFill>
              </a:rPr>
              <a:t>Computer Security Awareness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705600" y="3962400"/>
            <a:ext cx="18288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ja-JP" altLang="en-US" sz="1400" b="1" dirty="0">
                <a:solidFill>
                  <a:srgbClr val="FFFF00"/>
                </a:solidFill>
              </a:rPr>
              <a:t> </a:t>
            </a:r>
            <a:r>
              <a:rPr kumimoji="0" lang="en-US" altLang="ja-JP" sz="1400" b="1" dirty="0">
                <a:solidFill>
                  <a:srgbClr val="FF0000"/>
                </a:solidFill>
              </a:rPr>
              <a:t>Emergency Response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84458" y="980728"/>
            <a:ext cx="6259552" cy="5420072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endParaRPr kumimoji="0" lang="en-US" altLang="ja-JP" dirty="0" smtClean="0">
              <a:solidFill>
                <a:prstClr val="black"/>
              </a:solidFill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endParaRPr kumimoji="0" lang="en-US" altLang="ja-JP" dirty="0" smtClean="0">
              <a:solidFill>
                <a:prstClr val="black"/>
              </a:solidFill>
              <a:ea typeface="ＭＳ Ｐゴシック" pitchFamily="50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Encourage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and support regional and international cooperation on information security in the Asia Pacific region;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Develop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measures to deal with large-scale </a:t>
            </a: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security 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incidents;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Facilitate information sharing and technology </a:t>
            </a: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exchange;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Char char="l"/>
              <a:defRPr/>
            </a:pP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Promote </a:t>
            </a:r>
            <a:r>
              <a:rPr kumimoji="0" lang="en-US" altLang="ja-JP" dirty="0">
                <a:solidFill>
                  <a:prstClr val="black"/>
                </a:solidFill>
                <a:ea typeface="ＭＳ Ｐゴシック" pitchFamily="50" charset="-128"/>
              </a:rPr>
              <a:t>collaborative research and development on subjects of interest to </a:t>
            </a:r>
            <a:r>
              <a:rPr kumimoji="0" lang="en-US" altLang="ja-JP" dirty="0" smtClean="0">
                <a:solidFill>
                  <a:prstClr val="black"/>
                </a:solidFill>
                <a:ea typeface="ＭＳ Ｐゴシック" pitchFamily="50" charset="-128"/>
              </a:rPr>
              <a:t>members;</a:t>
            </a:r>
            <a:endParaRPr kumimoji="0" lang="en-US" altLang="ja-JP" dirty="0">
              <a:solidFill>
                <a:prstClr val="black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4106931-4ECF-4F15-9A2D-4B277E301D15}" type="slidenum">
              <a:rPr lang="en-US" altLang="ja-JP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4</a:t>
            </a:fld>
            <a:endParaRPr lang="en-US" altLang="ja-JP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476672"/>
            <a:ext cx="8294688" cy="503237"/>
          </a:xfrm>
        </p:spPr>
        <p:txBody>
          <a:bodyPr>
            <a:normAutofit fontScale="90000"/>
          </a:bodyPr>
          <a:lstStyle/>
          <a:p>
            <a:r>
              <a:rPr lang="en-AU" altLang="ja-JP" sz="3100" dirty="0">
                <a:solidFill>
                  <a:srgbClr val="C00000"/>
                </a:solidFill>
                <a:effectLst/>
                <a:ea typeface="+mn-ea"/>
                <a:cs typeface="Arial" pitchFamily="34" charset="0"/>
              </a:rPr>
              <a:t>APCERT</a:t>
            </a:r>
            <a:r>
              <a:rPr kumimoji="1" lang="ja-JP" altLang="en-US" sz="3100" dirty="0">
                <a:effectLst/>
              </a:rPr>
              <a:t> </a:t>
            </a:r>
            <a:r>
              <a:rPr lang="en-US" altLang="ja-JP" sz="3100" dirty="0">
                <a:solidFill>
                  <a:srgbClr val="C00000"/>
                </a:solidFill>
                <a:effectLst/>
                <a:ea typeface="+mn-ea"/>
                <a:cs typeface="Arial" pitchFamily="34" charset="0"/>
              </a:rPr>
              <a:t>Operational</a:t>
            </a:r>
            <a:r>
              <a:rPr kumimoji="1" lang="en-US" altLang="ja-JP" sz="3100" dirty="0">
                <a:effectLst/>
              </a:rPr>
              <a:t> </a:t>
            </a:r>
            <a:r>
              <a:rPr lang="en-US" altLang="ja-JP" sz="3100" dirty="0">
                <a:solidFill>
                  <a:srgbClr val="C00000"/>
                </a:solidFill>
                <a:effectLst/>
                <a:ea typeface="+mn-ea"/>
                <a:cs typeface="Arial" pitchFamily="34" charset="0"/>
              </a:rPr>
              <a:t>Members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en-US" altLang="ja-JP" sz="2700" dirty="0">
                <a:solidFill>
                  <a:srgbClr val="C00000"/>
                </a:solidFill>
                <a:effectLst/>
                <a:ea typeface="+mn-ea"/>
                <a:cs typeface="Arial" pitchFamily="34" charset="0"/>
              </a:rPr>
              <a:t>(28 Teams from 20 Economies)</a:t>
            </a:r>
            <a:endParaRPr lang="en-AU" altLang="ja-JP" sz="2700" dirty="0">
              <a:solidFill>
                <a:srgbClr val="C00000"/>
              </a:solidFill>
              <a:effectLst/>
              <a:ea typeface="+mn-ea"/>
              <a:cs typeface="Arial" pitchFamily="34" charset="0"/>
            </a:endParaRPr>
          </a:p>
        </p:txBody>
      </p:sp>
      <p:pic>
        <p:nvPicPr>
          <p:cNvPr id="4" name="図 3" descr="APCERT membe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052736"/>
            <a:ext cx="4998307" cy="4879496"/>
          </a:xfrm>
          <a:prstGeom prst="rect">
            <a:avLst/>
          </a:prstGeom>
        </p:spPr>
      </p:pic>
      <p:sp>
        <p:nvSpPr>
          <p:cNvPr id="5" name="星 5 4"/>
          <p:cNvSpPr/>
          <p:nvPr/>
        </p:nvSpPr>
        <p:spPr bwMode="auto">
          <a:xfrm>
            <a:off x="5220072" y="1844824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6" name="星 5 5"/>
          <p:cNvSpPr/>
          <p:nvPr/>
        </p:nvSpPr>
        <p:spPr bwMode="auto">
          <a:xfrm>
            <a:off x="4716016" y="1988840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7" name="星 5 6"/>
          <p:cNvSpPr/>
          <p:nvPr/>
        </p:nvSpPr>
        <p:spPr bwMode="auto">
          <a:xfrm>
            <a:off x="3779912" y="1988840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星 5 7"/>
          <p:cNvSpPr/>
          <p:nvPr/>
        </p:nvSpPr>
        <p:spPr bwMode="auto">
          <a:xfrm>
            <a:off x="2699792" y="2564904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9" name="星 5 8"/>
          <p:cNvSpPr/>
          <p:nvPr/>
        </p:nvSpPr>
        <p:spPr bwMode="auto">
          <a:xfrm>
            <a:off x="3131840" y="2492896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0" name="星 5 9"/>
          <p:cNvSpPr/>
          <p:nvPr/>
        </p:nvSpPr>
        <p:spPr bwMode="auto">
          <a:xfrm>
            <a:off x="3419872" y="2636912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" name="星 5 10"/>
          <p:cNvSpPr/>
          <p:nvPr/>
        </p:nvSpPr>
        <p:spPr bwMode="auto">
          <a:xfrm>
            <a:off x="3635896" y="2924944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2" name="星 5 11"/>
          <p:cNvSpPr/>
          <p:nvPr/>
        </p:nvSpPr>
        <p:spPr bwMode="auto">
          <a:xfrm>
            <a:off x="3707904" y="2708920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星 5 12"/>
          <p:cNvSpPr/>
          <p:nvPr/>
        </p:nvSpPr>
        <p:spPr bwMode="auto">
          <a:xfrm>
            <a:off x="3995936" y="2996952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星 5 13"/>
          <p:cNvSpPr/>
          <p:nvPr/>
        </p:nvSpPr>
        <p:spPr bwMode="auto">
          <a:xfrm>
            <a:off x="3635896" y="3356992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5" name="星 5 14"/>
          <p:cNvSpPr/>
          <p:nvPr/>
        </p:nvSpPr>
        <p:spPr bwMode="auto">
          <a:xfrm>
            <a:off x="3851920" y="3429000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6" name="星 5 15"/>
          <p:cNvSpPr/>
          <p:nvPr/>
        </p:nvSpPr>
        <p:spPr bwMode="auto">
          <a:xfrm>
            <a:off x="4139952" y="3356992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7" name="星 5 16"/>
          <p:cNvSpPr/>
          <p:nvPr/>
        </p:nvSpPr>
        <p:spPr bwMode="auto">
          <a:xfrm>
            <a:off x="4283968" y="3573016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8" name="星 5 17"/>
          <p:cNvSpPr/>
          <p:nvPr/>
        </p:nvSpPr>
        <p:spPr bwMode="auto">
          <a:xfrm>
            <a:off x="3779912" y="1340768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星 5 18"/>
          <p:cNvSpPr/>
          <p:nvPr/>
        </p:nvSpPr>
        <p:spPr bwMode="auto">
          <a:xfrm>
            <a:off x="4499992" y="2420888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0" name="星 5 19"/>
          <p:cNvSpPr/>
          <p:nvPr/>
        </p:nvSpPr>
        <p:spPr bwMode="auto">
          <a:xfrm>
            <a:off x="4139952" y="2564904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1" name="星 5 20"/>
          <p:cNvSpPr/>
          <p:nvPr/>
        </p:nvSpPr>
        <p:spPr bwMode="auto">
          <a:xfrm>
            <a:off x="4283968" y="2636912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2" name="星 5 21"/>
          <p:cNvSpPr/>
          <p:nvPr/>
        </p:nvSpPr>
        <p:spPr bwMode="auto">
          <a:xfrm>
            <a:off x="5004048" y="4653136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3" name="星 5 22"/>
          <p:cNvSpPr/>
          <p:nvPr/>
        </p:nvSpPr>
        <p:spPr bwMode="auto">
          <a:xfrm>
            <a:off x="6588224" y="5445224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4" name="星 5 23"/>
          <p:cNvSpPr/>
          <p:nvPr/>
        </p:nvSpPr>
        <p:spPr bwMode="auto">
          <a:xfrm>
            <a:off x="2843808" y="3284984"/>
            <a:ext cx="192804" cy="180491"/>
          </a:xfrm>
          <a:prstGeom prst="star5">
            <a:avLst/>
          </a:prstGeom>
          <a:noFill/>
          <a:ln>
            <a:solidFill>
              <a:srgbClr val="FE303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5" name="線吹き出し 2 (枠付き) 24"/>
          <p:cNvSpPr/>
          <p:nvPr/>
        </p:nvSpPr>
        <p:spPr bwMode="auto">
          <a:xfrm>
            <a:off x="7236296" y="1124744"/>
            <a:ext cx="108012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2374"/>
              <a:gd name="adj6" fmla="val -17699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Japan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US" altLang="ja-JP" sz="1000" dirty="0">
                <a:solidFill>
                  <a:prstClr val="black"/>
                </a:solidFill>
                <a:effectLst/>
              </a:rPr>
              <a:t>JPCERT/CC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26" name="線吹き出し 2 (枠付き) 25"/>
          <p:cNvSpPr/>
          <p:nvPr/>
        </p:nvSpPr>
        <p:spPr bwMode="auto">
          <a:xfrm>
            <a:off x="7236296" y="1556792"/>
            <a:ext cx="108012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8855"/>
              <a:gd name="adj6" fmla="val -22079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South Korea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US" altLang="ja-JP" sz="1000" dirty="0" err="1">
                <a:solidFill>
                  <a:prstClr val="black"/>
                </a:solidFill>
                <a:effectLst/>
              </a:rPr>
              <a:t>KrCERT</a:t>
            </a:r>
            <a:r>
              <a:rPr lang="en-US" altLang="ja-JP" sz="1000" dirty="0">
                <a:solidFill>
                  <a:prstClr val="black"/>
                </a:solidFill>
                <a:effectLst/>
              </a:rPr>
              <a:t>/CC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27" name="線吹き出し 2 (枠付き) 26"/>
          <p:cNvSpPr/>
          <p:nvPr/>
        </p:nvSpPr>
        <p:spPr bwMode="auto">
          <a:xfrm>
            <a:off x="7236296" y="1988840"/>
            <a:ext cx="1512168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1388"/>
              <a:gd name="adj6" fmla="val -17392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Taiwan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US" altLang="ja-JP" sz="900" dirty="0">
                <a:solidFill>
                  <a:prstClr val="black"/>
                </a:solidFill>
                <a:effectLst/>
              </a:rPr>
              <a:t>TWNCERT, TWCERT/CC, EC-CERT</a:t>
            </a:r>
            <a:endParaRPr lang="en-AU" sz="900" dirty="0">
              <a:solidFill>
                <a:prstClr val="black"/>
              </a:solidFill>
              <a:effectLst/>
            </a:endParaRPr>
          </a:p>
        </p:txBody>
      </p:sp>
      <p:sp>
        <p:nvSpPr>
          <p:cNvPr id="28" name="線吹き出し 2 (枠付き) 27"/>
          <p:cNvSpPr/>
          <p:nvPr/>
        </p:nvSpPr>
        <p:spPr bwMode="auto">
          <a:xfrm>
            <a:off x="7236296" y="2564904"/>
            <a:ext cx="151216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4036"/>
              <a:gd name="adj6" fmla="val -18209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effectLst/>
              </a:rPr>
              <a:t>Hong Kong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900" dirty="0">
                <a:solidFill>
                  <a:prstClr val="black"/>
                </a:solidFill>
                <a:effectLst/>
              </a:rPr>
              <a:t>HKCERT, GovCERT.HK</a:t>
            </a:r>
          </a:p>
        </p:txBody>
      </p:sp>
      <p:sp>
        <p:nvSpPr>
          <p:cNvPr id="29" name="線吹き出し 2 (枠付き) 28"/>
          <p:cNvSpPr/>
          <p:nvPr/>
        </p:nvSpPr>
        <p:spPr bwMode="auto">
          <a:xfrm>
            <a:off x="7236296" y="2996952"/>
            <a:ext cx="91440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0094"/>
              <a:gd name="adj6" fmla="val -33084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Macau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US" altLang="ja-JP" sz="1000" dirty="0">
                <a:solidFill>
                  <a:prstClr val="black"/>
                </a:solidFill>
                <a:effectLst/>
              </a:rPr>
              <a:t>MOCERT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30" name="線吹き出し 2 (枠付き) 29"/>
          <p:cNvSpPr/>
          <p:nvPr/>
        </p:nvSpPr>
        <p:spPr bwMode="auto">
          <a:xfrm>
            <a:off x="7236296" y="3429000"/>
            <a:ext cx="91440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9871"/>
              <a:gd name="adj6" fmla="val -33437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Vietnam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>
                <a:solidFill>
                  <a:prstClr val="black"/>
                </a:solidFill>
                <a:effectLst/>
              </a:rPr>
              <a:t>VNCERT</a:t>
            </a:r>
          </a:p>
        </p:txBody>
      </p:sp>
      <p:sp>
        <p:nvSpPr>
          <p:cNvPr id="31" name="線吹き出し 2 (枠付き) 30"/>
          <p:cNvSpPr/>
          <p:nvPr/>
        </p:nvSpPr>
        <p:spPr bwMode="auto">
          <a:xfrm>
            <a:off x="7236296" y="3861048"/>
            <a:ext cx="914400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0718"/>
              <a:gd name="adj6" fmla="val -31809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Brunei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 err="1">
                <a:solidFill>
                  <a:prstClr val="black"/>
                </a:solidFill>
                <a:effectLst/>
              </a:rPr>
              <a:t>BruCERT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32" name="線吹き出し 2 (枠付き) 31"/>
          <p:cNvSpPr/>
          <p:nvPr/>
        </p:nvSpPr>
        <p:spPr bwMode="auto">
          <a:xfrm>
            <a:off x="7236296" y="4293096"/>
            <a:ext cx="1584176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1859"/>
              <a:gd name="adj6" fmla="val -1772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Indonesia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900" dirty="0">
                <a:solidFill>
                  <a:prstClr val="black"/>
                </a:solidFill>
                <a:effectLst/>
              </a:rPr>
              <a:t>Id-SIRTII/CC, ID-CERT</a:t>
            </a:r>
          </a:p>
        </p:txBody>
      </p:sp>
      <p:sp>
        <p:nvSpPr>
          <p:cNvPr id="33" name="線吹き出し 2 (枠付き) 32"/>
          <p:cNvSpPr/>
          <p:nvPr/>
        </p:nvSpPr>
        <p:spPr bwMode="auto">
          <a:xfrm>
            <a:off x="7236296" y="4725144"/>
            <a:ext cx="158417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05"/>
              <a:gd name="adj6" fmla="val -13387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Australia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AU" sz="900" dirty="0">
                <a:solidFill>
                  <a:prstClr val="black"/>
                </a:solidFill>
                <a:effectLst/>
              </a:rPr>
              <a:t>CERT Australia</a:t>
            </a:r>
            <a:r>
              <a:rPr lang="en-US" altLang="ja-JP" sz="900" dirty="0">
                <a:solidFill>
                  <a:prstClr val="black"/>
                </a:solidFill>
                <a:effectLst/>
              </a:rPr>
              <a:t>(Chair),</a:t>
            </a:r>
            <a:r>
              <a:rPr lang="en-AU" sz="900" dirty="0">
                <a:solidFill>
                  <a:prstClr val="black"/>
                </a:solidFill>
                <a:effectLst/>
              </a:rPr>
              <a:t> </a:t>
            </a:r>
            <a:r>
              <a:rPr lang="en-AU" sz="900" dirty="0" err="1">
                <a:solidFill>
                  <a:prstClr val="black"/>
                </a:solidFill>
                <a:effectLst/>
              </a:rPr>
              <a:t>AusCERT</a:t>
            </a:r>
            <a:endParaRPr lang="en-AU" sz="900" dirty="0">
              <a:solidFill>
                <a:prstClr val="black"/>
              </a:solidFill>
              <a:effectLst/>
            </a:endParaRPr>
          </a:p>
        </p:txBody>
      </p:sp>
      <p:sp>
        <p:nvSpPr>
          <p:cNvPr id="34" name="線吹き出し 2 (枠付き) 33"/>
          <p:cNvSpPr/>
          <p:nvPr/>
        </p:nvSpPr>
        <p:spPr bwMode="auto">
          <a:xfrm>
            <a:off x="7236296" y="5301208"/>
            <a:ext cx="158417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4433"/>
              <a:gd name="adj6" fmla="val -3364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New Zealand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>
                <a:solidFill>
                  <a:prstClr val="black"/>
                </a:solidFill>
                <a:effectLst/>
              </a:rPr>
              <a:t>National Cyber Security Centre</a:t>
            </a:r>
          </a:p>
        </p:txBody>
      </p:sp>
      <p:sp>
        <p:nvSpPr>
          <p:cNvPr id="37" name="線吹き出し 2 (枠付き) 36"/>
          <p:cNvSpPr/>
          <p:nvPr/>
        </p:nvSpPr>
        <p:spPr bwMode="auto">
          <a:xfrm>
            <a:off x="395536" y="1124744"/>
            <a:ext cx="163448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83762"/>
              <a:gd name="adj6" fmla="val 21323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Mongolia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>
                <a:solidFill>
                  <a:prstClr val="black"/>
                </a:solidFill>
                <a:effectLst/>
              </a:rPr>
              <a:t>MNCERT/CC, </a:t>
            </a:r>
            <a:r>
              <a:rPr lang="en-AU" sz="1000" dirty="0" err="1">
                <a:solidFill>
                  <a:prstClr val="black"/>
                </a:solidFill>
                <a:effectLst/>
              </a:rPr>
              <a:t>MonCIRT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38" name="線吹き出し 2 (枠付き) 37"/>
          <p:cNvSpPr/>
          <p:nvPr/>
        </p:nvSpPr>
        <p:spPr bwMode="auto">
          <a:xfrm>
            <a:off x="395536" y="1556792"/>
            <a:ext cx="163448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130795"/>
              <a:gd name="adj6" fmla="val 20917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China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AU" sz="1000" dirty="0">
                <a:solidFill>
                  <a:prstClr val="black"/>
                </a:solidFill>
                <a:effectLst/>
              </a:rPr>
              <a:t>CNCERT/CC, CCERT</a:t>
            </a:r>
          </a:p>
        </p:txBody>
      </p:sp>
      <p:sp>
        <p:nvSpPr>
          <p:cNvPr id="39" name="線吹き出し 2 (枠付き) 38"/>
          <p:cNvSpPr/>
          <p:nvPr/>
        </p:nvSpPr>
        <p:spPr bwMode="auto">
          <a:xfrm>
            <a:off x="899592" y="2060848"/>
            <a:ext cx="1130424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121388"/>
              <a:gd name="adj6" fmla="val 20939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Bangladesh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 err="1">
                <a:solidFill>
                  <a:prstClr val="black"/>
                </a:solidFill>
                <a:effectLst/>
              </a:rPr>
              <a:t>bdCERT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0" name="線吹き出し 2 (枠付き) 39"/>
          <p:cNvSpPr/>
          <p:nvPr/>
        </p:nvSpPr>
        <p:spPr bwMode="auto">
          <a:xfrm>
            <a:off x="1115616" y="2492896"/>
            <a:ext cx="91440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37391"/>
              <a:gd name="adj6" fmla="val 18520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India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>
                <a:solidFill>
                  <a:prstClr val="black"/>
                </a:solidFill>
                <a:effectLst/>
              </a:rPr>
              <a:t>CERT-In</a:t>
            </a:r>
          </a:p>
        </p:txBody>
      </p:sp>
      <p:sp>
        <p:nvSpPr>
          <p:cNvPr id="41" name="線吹き出し 2 (枠付き) 40"/>
          <p:cNvSpPr/>
          <p:nvPr/>
        </p:nvSpPr>
        <p:spPr bwMode="auto">
          <a:xfrm>
            <a:off x="1115616" y="2996952"/>
            <a:ext cx="91440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-99661"/>
              <a:gd name="adj6" fmla="val 25425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Myanmar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 err="1">
                <a:solidFill>
                  <a:prstClr val="black"/>
                </a:solidFill>
                <a:effectLst/>
              </a:rPr>
              <a:t>mmCERT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2" name="線吹き出し 2 (枠付き) 41"/>
          <p:cNvSpPr/>
          <p:nvPr/>
        </p:nvSpPr>
        <p:spPr bwMode="auto">
          <a:xfrm>
            <a:off x="611560" y="3429000"/>
            <a:ext cx="1418456" cy="504056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-6063"/>
              <a:gd name="adj6" fmla="val 16034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Sri Lanka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>
                <a:solidFill>
                  <a:prstClr val="black"/>
                </a:solidFill>
                <a:effectLst/>
              </a:rPr>
              <a:t>Sri Lanka CERT|CC </a:t>
            </a:r>
            <a:r>
              <a:rPr lang="en-AU" sz="1000" dirty="0" err="1">
                <a:solidFill>
                  <a:prstClr val="black"/>
                </a:solidFill>
                <a:effectLst/>
              </a:rPr>
              <a:t>TechCERT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3" name="線吹き出し 2 (枠付き) 42"/>
          <p:cNvSpPr/>
          <p:nvPr/>
        </p:nvSpPr>
        <p:spPr bwMode="auto">
          <a:xfrm>
            <a:off x="1115616" y="4077072"/>
            <a:ext cx="91440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-351282"/>
              <a:gd name="adj6" fmla="val 29314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Laos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err="1">
                <a:solidFill>
                  <a:prstClr val="black"/>
                </a:solidFill>
                <a:effectLst/>
              </a:rPr>
              <a:t>LaoCERT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4" name="線吹き出し 2 (枠付き) 43"/>
          <p:cNvSpPr/>
          <p:nvPr/>
        </p:nvSpPr>
        <p:spPr bwMode="auto">
          <a:xfrm>
            <a:off x="1115616" y="4545124"/>
            <a:ext cx="91440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-426532"/>
              <a:gd name="adj6" fmla="val 28018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Thailand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AU" sz="1000" dirty="0" err="1">
                <a:solidFill>
                  <a:prstClr val="black"/>
                </a:solidFill>
                <a:effectLst/>
              </a:rPr>
              <a:t>ThaiCERT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5" name="線吹き出し 2 (枠付き) 44"/>
          <p:cNvSpPr/>
          <p:nvPr/>
        </p:nvSpPr>
        <p:spPr bwMode="auto">
          <a:xfrm>
            <a:off x="1115616" y="5013176"/>
            <a:ext cx="914400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-447698"/>
              <a:gd name="adj6" fmla="val 28388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Malaysia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>
                <a:solidFill>
                  <a:prstClr val="black"/>
                </a:solidFill>
                <a:effectLst/>
              </a:rPr>
              <a:t>★</a:t>
            </a:r>
            <a:r>
              <a:rPr lang="en-AU" sz="1000" dirty="0" err="1">
                <a:solidFill>
                  <a:prstClr val="black"/>
                </a:solidFill>
                <a:effectLst/>
              </a:rPr>
              <a:t>MyCERT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6" name="線吹き出し 2 (枠付き) 45"/>
          <p:cNvSpPr/>
          <p:nvPr/>
        </p:nvSpPr>
        <p:spPr bwMode="auto">
          <a:xfrm>
            <a:off x="1043608" y="5517232"/>
            <a:ext cx="986408" cy="360040"/>
          </a:xfrm>
          <a:prstGeom prst="borderCallout2">
            <a:avLst>
              <a:gd name="adj1" fmla="val 11695"/>
              <a:gd name="adj2" fmla="val 105555"/>
              <a:gd name="adj3" fmla="val 14047"/>
              <a:gd name="adj4" fmla="val 116666"/>
              <a:gd name="adj5" fmla="val -548816"/>
              <a:gd name="adj6" fmla="val 29700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prstClr val="black"/>
                </a:solidFill>
                <a:effectLst/>
              </a:rPr>
              <a:t>Singapore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 err="1">
                <a:solidFill>
                  <a:prstClr val="black"/>
                </a:solidFill>
                <a:effectLst/>
              </a:rPr>
              <a:t>SingCERT</a:t>
            </a:r>
            <a:endParaRPr lang="en-AU" sz="1000" dirty="0">
              <a:solidFill>
                <a:prstClr val="black"/>
              </a:solidFill>
              <a:effectLst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757751" y="6005112"/>
            <a:ext cx="15119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</a:rPr>
              <a:t>★</a:t>
            </a:r>
            <a:r>
              <a:rPr lang="en-US" altLang="ja-JP" sz="1050" dirty="0">
                <a:solidFill>
                  <a:prstClr val="black"/>
                </a:solidFill>
              </a:rPr>
              <a:t>Steering Committee</a:t>
            </a:r>
            <a:endParaRPr lang="en-AU" sz="1050" dirty="0">
              <a:solidFill>
                <a:prstClr val="black"/>
              </a:solidFill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79512" y="5733256"/>
            <a:ext cx="4968552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None/>
              <a:defRPr/>
            </a:pPr>
            <a:endParaRPr kumimoji="0" lang="en-US" altLang="ja-JP" sz="1600" dirty="0">
              <a:solidFill>
                <a:prstClr val="black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323232"/>
              </a:buClr>
              <a:buSzPct val="70000"/>
              <a:buFont typeface="Wingdings" pitchFamily="2" charset="2"/>
              <a:buNone/>
              <a:defRPr/>
            </a:pPr>
            <a:r>
              <a:rPr kumimoji="0" lang="en-US" altLang="ja-JP" sz="1600" u="sng" dirty="0">
                <a:solidFill>
                  <a:srgbClr val="C00000"/>
                </a:solidFill>
                <a:latin typeface="Arial" pitchFamily="34" charset="0"/>
                <a:ea typeface="ＭＳ Ｐゴシック" pitchFamily="50" charset="-128"/>
                <a:cs typeface="Arial" pitchFamily="34" charset="0"/>
              </a:rPr>
              <a:t>Supporting Members (3)</a:t>
            </a:r>
          </a:p>
          <a:p>
            <a:pPr marL="365760" indent="-256032">
              <a:lnSpc>
                <a:spcPct val="80000"/>
              </a:lnSpc>
              <a:spcBef>
                <a:spcPts val="250"/>
              </a:spcBef>
              <a:buClr>
                <a:prstClr val="black">
                  <a:shade val="95000"/>
                </a:prstClr>
              </a:buClr>
              <a:buSzPct val="80000"/>
              <a:buFont typeface="Wingdings" pitchFamily="2" charset="2"/>
              <a:buChar char="l"/>
              <a:defRPr/>
            </a:pPr>
            <a:r>
              <a:rPr lang="en-US" altLang="ja-JP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Bkav</a:t>
            </a:r>
            <a:r>
              <a:rPr lang="en-US" altLang="ja-JP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(Vietnam), Microsoft, </a:t>
            </a:r>
            <a:r>
              <a:rPr lang="en-US" altLang="ja-JP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Secureworks</a:t>
            </a:r>
            <a:endParaRPr lang="en-US" altLang="ja-JP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フッター プレースホルダー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>
                <a:solidFill>
                  <a:srgbClr val="E3DED1">
                    <a:shade val="50000"/>
                  </a:srgbClr>
                </a:solidFill>
                <a:latin typeface="Arial" charset="0"/>
                <a:ea typeface="SimSun" pitchFamily="2" charset="-122"/>
              </a:rPr>
              <a:t>Copyright © 2017 APCERT</a:t>
            </a:r>
            <a:endParaRPr lang="en-US" altLang="ja-JP" dirty="0">
              <a:solidFill>
                <a:srgbClr val="E3DED1">
                  <a:shade val="50000"/>
                </a:srgbClr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C7624-285B-4E6F-BA59-19B1817B80FD}" type="slidenum">
              <a:rPr lang="en-US" altLang="zh-CN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solidFill>
                  <a:prstClr val="black"/>
                </a:solidFill>
              </a:rPr>
              <a:t>Copyright © 2017 APCERT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endParaRPr lang="en-US" altLang="ja-JP" sz="1800" b="1" dirty="0" smtClean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altLang="ja-JP" sz="1800" b="1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sz="1800" b="1" dirty="0" smtClean="0">
                <a:solidFill>
                  <a:prstClr val="black"/>
                </a:solidFill>
                <a:ea typeface="SimSun" pitchFamily="2" charset="-122"/>
              </a:rPr>
              <a:t>Malware </a:t>
            </a:r>
            <a:r>
              <a:rPr lang="en-US" altLang="ja-JP" sz="1800" b="1" dirty="0">
                <a:solidFill>
                  <a:prstClr val="black"/>
                </a:solidFill>
                <a:ea typeface="SimSun" pitchFamily="2" charset="-122"/>
              </a:rPr>
              <a:t>Mitigation WG 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(Convener: </a:t>
            </a:r>
            <a:r>
              <a:rPr lang="en-US" altLang="ja-JP" sz="1800" dirty="0" err="1">
                <a:solidFill>
                  <a:prstClr val="black"/>
                </a:solidFill>
                <a:ea typeface="SimSun" pitchFamily="2" charset="-122"/>
              </a:rPr>
              <a:t>MyCERT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)</a:t>
            </a:r>
          </a:p>
          <a:p>
            <a:pPr marL="457200" lvl="1" indent="0">
              <a:buClrTx/>
              <a:buNone/>
            </a:pPr>
            <a:endParaRPr lang="en-US" altLang="ja-JP" sz="1800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sz="1800" b="1" dirty="0">
                <a:solidFill>
                  <a:prstClr val="black"/>
                </a:solidFill>
                <a:ea typeface="SimSun" pitchFamily="2" charset="-122"/>
              </a:rPr>
              <a:t>Information Sharing WG 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(Convener: CNCERT/CC)</a:t>
            </a:r>
          </a:p>
          <a:p>
            <a:pPr marL="347472" lvl="1" indent="0">
              <a:buClrTx/>
              <a:buNone/>
            </a:pPr>
            <a:endParaRPr lang="en-US" altLang="ja-JP" sz="1600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sz="1800" b="1" dirty="0">
                <a:solidFill>
                  <a:prstClr val="black"/>
                </a:solidFill>
                <a:ea typeface="SimSun" pitchFamily="2" charset="-122"/>
              </a:rPr>
              <a:t>Membership WG 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(Convener: </a:t>
            </a:r>
            <a:r>
              <a:rPr lang="en-US" altLang="ja-JP" sz="1800" dirty="0" err="1">
                <a:solidFill>
                  <a:prstClr val="black"/>
                </a:solidFill>
                <a:ea typeface="SimSun" pitchFamily="2" charset="-122"/>
              </a:rPr>
              <a:t>KrCERT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/CC</a:t>
            </a:r>
            <a:r>
              <a:rPr lang="en-US" altLang="ja-JP" sz="1800" dirty="0" smtClean="0">
                <a:solidFill>
                  <a:prstClr val="black"/>
                </a:solidFill>
                <a:ea typeface="SimSun" pitchFamily="2" charset="-122"/>
              </a:rPr>
              <a:t>)</a:t>
            </a:r>
            <a:endParaRPr lang="en-US" altLang="ja-JP" sz="1800" b="1" dirty="0">
              <a:solidFill>
                <a:prstClr val="black"/>
              </a:solidFill>
              <a:ea typeface="SimSun" pitchFamily="2" charset="-122"/>
            </a:endParaRPr>
          </a:p>
          <a:p>
            <a:pPr marL="347472" lvl="1" indent="0">
              <a:buClrTx/>
              <a:buNone/>
            </a:pPr>
            <a:endParaRPr lang="en-US" altLang="ja-JP" sz="1600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sz="1800" b="1" dirty="0">
                <a:solidFill>
                  <a:prstClr val="black"/>
                </a:solidFill>
                <a:ea typeface="SimSun" pitchFamily="2" charset="-122"/>
              </a:rPr>
              <a:t>Policy, Procedures and Governance WG 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(Convener: CERT Australia)</a:t>
            </a:r>
            <a:endParaRPr lang="en-US" altLang="ja-JP" sz="1800" b="1" dirty="0">
              <a:solidFill>
                <a:prstClr val="black"/>
              </a:solidFill>
              <a:ea typeface="SimSun" pitchFamily="2" charset="-122"/>
            </a:endParaRPr>
          </a:p>
          <a:p>
            <a:pPr marL="347472" lvl="1" indent="0">
              <a:buClrTx/>
              <a:buNone/>
            </a:pPr>
            <a:endParaRPr lang="en-US" altLang="ja-JP" sz="1600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sz="1800" b="1" dirty="0">
                <a:solidFill>
                  <a:prstClr val="black"/>
                </a:solidFill>
                <a:ea typeface="SimSun" pitchFamily="2" charset="-122"/>
              </a:rPr>
              <a:t>Training WG 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(Convener: TWNCERT)</a:t>
            </a:r>
            <a:endParaRPr lang="en-US" altLang="ja-JP" sz="1800" b="1" dirty="0">
              <a:solidFill>
                <a:prstClr val="black"/>
              </a:solidFill>
              <a:ea typeface="SimSun" pitchFamily="2" charset="-122"/>
            </a:endParaRPr>
          </a:p>
          <a:p>
            <a:pPr lvl="1">
              <a:buClrTx/>
            </a:pPr>
            <a:endParaRPr lang="en-US" altLang="ja-JP" sz="1600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sz="1800" b="1" dirty="0">
                <a:solidFill>
                  <a:prstClr val="black"/>
                </a:solidFill>
                <a:ea typeface="SimSun" pitchFamily="2" charset="-122"/>
              </a:rPr>
              <a:t>TSUBAME WG </a:t>
            </a:r>
            <a:r>
              <a:rPr lang="en-US" altLang="ja-JP" sz="1800" dirty="0">
                <a:solidFill>
                  <a:prstClr val="black"/>
                </a:solidFill>
                <a:ea typeface="SimSun" pitchFamily="2" charset="-122"/>
              </a:rPr>
              <a:t>(Convener: JPCERT/CC</a:t>
            </a:r>
            <a:r>
              <a:rPr lang="en-US" altLang="ja-JP" sz="1800" dirty="0" smtClean="0">
                <a:solidFill>
                  <a:prstClr val="black"/>
                </a:solidFill>
                <a:ea typeface="SimSun" pitchFamily="2" charset="-122"/>
              </a:rPr>
              <a:t>)</a:t>
            </a:r>
            <a:endParaRPr lang="en-US" altLang="ja-JP" sz="1800" b="1" dirty="0">
              <a:solidFill>
                <a:prstClr val="black"/>
              </a:solidFill>
              <a:ea typeface="SimSun" pitchFamily="2" charset="-122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effectLst/>
              </a:rPr>
              <a:t>APCERT Working Groups</a:t>
            </a:r>
            <a:endParaRPr kumimoji="1" lang="en-AU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C7624-285B-4E6F-BA59-19B1817B80FD}" type="slidenum">
              <a:rPr lang="en-US" altLang="zh-CN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2" name="フッター プレースホルダ 5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ja-JP">
                <a:solidFill>
                  <a:prstClr val="black"/>
                </a:solidFill>
              </a:rPr>
              <a:t>Copyright © 2017 APCERT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endParaRPr lang="en-US" altLang="ja-JP" dirty="0" smtClean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Development </a:t>
            </a: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of a Capacity Building Strategy for </a:t>
            </a: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APCERT</a:t>
            </a:r>
          </a:p>
          <a:p>
            <a:pPr>
              <a:buClrTx/>
              <a:buFont typeface="Wingdings" pitchFamily="2" charset="2"/>
              <a:buChar char="Ø"/>
            </a:pPr>
            <a:endParaRPr lang="en-US" altLang="ja-JP" dirty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Strengthening </a:t>
            </a: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APCERT training </a:t>
            </a: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activities</a:t>
            </a:r>
          </a:p>
          <a:p>
            <a:pPr>
              <a:buClrTx/>
              <a:buFont typeface="Wingdings" pitchFamily="2" charset="2"/>
              <a:buChar char="Ø"/>
            </a:pPr>
            <a:endParaRPr lang="en-US" altLang="ja-JP" dirty="0" smtClean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Expanding APCERT membership and (global) partnerships</a:t>
            </a:r>
          </a:p>
          <a:p>
            <a:pPr>
              <a:buClrTx/>
              <a:buFont typeface="Wingdings" pitchFamily="2" charset="2"/>
              <a:buChar char="Ø"/>
            </a:pPr>
            <a:endParaRPr lang="en-US" altLang="ja-JP" dirty="0" smtClean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altLang="ja-JP" dirty="0" smtClean="0">
                <a:solidFill>
                  <a:prstClr val="black"/>
                </a:solidFill>
                <a:ea typeface="SimSun" pitchFamily="2" charset="-122"/>
              </a:rPr>
              <a:t>Information classification and </a:t>
            </a:r>
            <a:r>
              <a:rPr lang="en-US" altLang="ja-JP" smtClean="0">
                <a:solidFill>
                  <a:prstClr val="black"/>
                </a:solidFill>
                <a:ea typeface="SimSun" pitchFamily="2" charset="-122"/>
              </a:rPr>
              <a:t>sharing mechanisms</a:t>
            </a:r>
            <a:endParaRPr lang="en-US" altLang="ja-JP" dirty="0" smtClean="0">
              <a:solidFill>
                <a:prstClr val="black"/>
              </a:solidFill>
              <a:ea typeface="SimSun" pitchFamily="2" charset="-122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altLang="ja-JP" dirty="0">
              <a:solidFill>
                <a:prstClr val="black"/>
              </a:solidFill>
              <a:ea typeface="SimSun" pitchFamily="2" charset="-122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rgbClr val="C00000"/>
                </a:solidFill>
                <a:effectLst/>
              </a:rPr>
              <a:t>Current APCERT Priorities</a:t>
            </a:r>
            <a:endParaRPr lang="ja-JP" altLang="en-US" sz="3400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3C7624-285B-4E6F-BA59-19B1817B80FD}" type="slidenum">
              <a:rPr lang="en-US" altLang="zh-CN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0722" name="フッター プレースホルダ 5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ja-JP">
                <a:solidFill>
                  <a:prstClr val="black"/>
                </a:solidFill>
              </a:rPr>
              <a:t>Copyright © 2017 APCERT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ja-JP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ja-JP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b="1" dirty="0">
                <a:latin typeface="+mj-lt"/>
              </a:rPr>
              <a:t>APCERT General Contact:</a:t>
            </a:r>
            <a:endParaRPr lang="en-US" altLang="zh-CN" b="1" dirty="0">
              <a:latin typeface="+mj-lt"/>
              <a:ea typeface="ＭＳ Ｐゴシック" pitchFamily="50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b="1" u="sng" dirty="0">
                <a:solidFill>
                  <a:srgbClr val="00B0F0"/>
                </a:solidFill>
                <a:latin typeface="+mj-lt"/>
              </a:rPr>
              <a:t>apcert-sec@apcert.org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b="1" u="sng" dirty="0">
                <a:solidFill>
                  <a:schemeClr val="hlink"/>
                </a:solidFill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b="1" dirty="0">
                <a:latin typeface="+mj-lt"/>
              </a:rPr>
              <a:t>APCERT Website: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ja-JP" b="1" u="sng" dirty="0">
                <a:solidFill>
                  <a:srgbClr val="00B0F0"/>
                </a:solidFill>
                <a:latin typeface="+mj-lt"/>
              </a:rPr>
              <a:t>https://www.apcert.org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ja-JP" dirty="0">
                <a:effectLst/>
              </a:rPr>
              <a:t>Thank you!</a:t>
            </a:r>
            <a:endParaRPr lang="zh-CN" altLang="en-US" dirty="0">
              <a:solidFill>
                <a:srgbClr val="C00000"/>
              </a:solidFill>
              <a:effectLst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ック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362</Words>
  <Application>Microsoft Office PowerPoint</Application>
  <PresentationFormat>On-screen Show (4:3)</PresentationFormat>
  <Paragraphs>125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シック</vt:lpstr>
      <vt:lpstr>PowerPoint Presentation</vt:lpstr>
      <vt:lpstr>About APCERT</vt:lpstr>
      <vt:lpstr>Objectives</vt:lpstr>
      <vt:lpstr>APCERT Operational Members (28 Teams from 20 Economies)</vt:lpstr>
      <vt:lpstr>APCERT Working Groups</vt:lpstr>
      <vt:lpstr>Current APCERT Priorities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APCERT Activities Asia Pacific Computer Emergency Response Team</dc:title>
  <dc:creator>Yukako Uchida</dc:creator>
  <cp:lastModifiedBy>wardew</cp:lastModifiedBy>
  <cp:revision>35</cp:revision>
  <dcterms:created xsi:type="dcterms:W3CDTF">2015-02-09T01:55:51Z</dcterms:created>
  <dcterms:modified xsi:type="dcterms:W3CDTF">2017-02-22T20:40:49Z</dcterms:modified>
</cp:coreProperties>
</file>